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79" r:id="rId2"/>
    <p:sldId id="316" r:id="rId3"/>
    <p:sldId id="342" r:id="rId4"/>
    <p:sldId id="343" r:id="rId5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928" autoAdjust="0"/>
  </p:normalViewPr>
  <p:slideViewPr>
    <p:cSldViewPr>
      <p:cViewPr>
        <p:scale>
          <a:sx n="80" d="100"/>
          <a:sy n="80" d="100"/>
        </p:scale>
        <p:origin x="-102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лимитов на 2021 год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тыс. руб.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42036.5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Перечислено из областного бюджета за 9 месяцев 2021 года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тыс. руб.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32112.19</c:v>
                </c:pt>
              </c:numCache>
            </c:numRef>
          </c:val>
        </c:ser>
        <c:axId val="78015104"/>
        <c:axId val="78041472"/>
      </c:barChart>
      <c:catAx>
        <c:axId val="78015104"/>
        <c:scaling>
          <c:orientation val="minMax"/>
        </c:scaling>
        <c:axPos val="b"/>
        <c:tickLblPos val="nextTo"/>
        <c:crossAx val="78041472"/>
        <c:crosses val="autoZero"/>
        <c:auto val="1"/>
        <c:lblAlgn val="ctr"/>
        <c:lblOffset val="100"/>
      </c:catAx>
      <c:valAx>
        <c:axId val="78041472"/>
        <c:scaling>
          <c:orientation val="minMax"/>
        </c:scaling>
        <c:delete val="1"/>
        <c:axPos val="l"/>
        <c:numFmt formatCode="#,##0.00" sourceLinked="1"/>
        <c:tickLblPos val="none"/>
        <c:crossAx val="7801510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Перечислено из областного бюджета, тыс. руб.</c:v>
                </c:pt>
              </c:strCache>
            </c:strRef>
          </c:tx>
          <c:dLbls>
            <c:dLbl>
              <c:idx val="1"/>
              <c:layout>
                <c:manualLayout>
                  <c:x val="-5.8333333333333369E-2"/>
                  <c:y val="-2.4606299212598437E-7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1 квартал 2021 года</c:v>
                </c:pt>
                <c:pt idx="1">
                  <c:v>2 квартал 2021 года</c:v>
                </c:pt>
                <c:pt idx="2">
                  <c:v>3 квартал 2021 года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11607.7</c:v>
                </c:pt>
                <c:pt idx="1">
                  <c:v>21814.79</c:v>
                </c:pt>
                <c:pt idx="2">
                  <c:v>32112.19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Освоено муниципальными образованиями,    тыс. руб.</c:v>
                </c:pt>
              </c:strCache>
            </c:strRef>
          </c:tx>
          <c:dLbls>
            <c:dLbl>
              <c:idx val="0"/>
              <c:layout>
                <c:manualLayout>
                  <c:x val="4.3749999999999997E-2"/>
                  <c:y val="-5.7291004836090093E-17"/>
                </c:manualLayout>
              </c:layout>
              <c:showVal val="1"/>
            </c:dLbl>
            <c:dLbl>
              <c:idx val="1"/>
              <c:layout>
                <c:manualLayout>
                  <c:x val="3.5416666666666666E-2"/>
                  <c:y val="2.5000000000000001E-2"/>
                </c:manualLayout>
              </c:layout>
              <c:showVal val="1"/>
            </c:dLbl>
            <c:dLbl>
              <c:idx val="2"/>
              <c:layout>
                <c:manualLayout>
                  <c:x val="9.3750000000000042E-2"/>
                  <c:y val="3.7500000000000006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1 квартал 2021 года</c:v>
                </c:pt>
                <c:pt idx="1">
                  <c:v>2 квартал 2021 года</c:v>
                </c:pt>
                <c:pt idx="2">
                  <c:v>3 квартал 2021 года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8362.25</c:v>
                </c:pt>
                <c:pt idx="1">
                  <c:v>20339.25</c:v>
                </c:pt>
                <c:pt idx="2" formatCode="#,##0.00">
                  <c:v>30524.959999999995</c:v>
                </c:pt>
              </c:numCache>
            </c:numRef>
          </c:val>
        </c:ser>
        <c:axId val="78255616"/>
        <c:axId val="78257152"/>
      </c:barChart>
      <c:catAx>
        <c:axId val="7825561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8257152"/>
        <c:crosses val="autoZero"/>
        <c:auto val="1"/>
        <c:lblAlgn val="ctr"/>
        <c:lblOffset val="100"/>
      </c:catAx>
      <c:valAx>
        <c:axId val="78257152"/>
        <c:scaling>
          <c:orientation val="minMax"/>
        </c:scaling>
        <c:delete val="1"/>
        <c:axPos val="l"/>
        <c:numFmt formatCode="General" sourceLinked="1"/>
        <c:tickLblPos val="none"/>
        <c:crossAx val="782556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621465077720855"/>
          <c:y val="0.22467350438774333"/>
          <c:w val="0.31193358032295321"/>
          <c:h val="0.6624801655213770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08D2C-49C0-45E3-BE03-81653E4E8399}" type="datetimeFigureOut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EA43E4-ABCA-4E26-A49C-AA4E4D130C2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58C1E-C7C2-4A1A-AD78-CC0A0BB44A76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58C1E-C7C2-4A1A-AD78-CC0A0BB44A76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58C1E-C7C2-4A1A-AD78-CC0A0BB44A76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88121-160C-4C49-96E8-69092D869E67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97C08-05A6-49D3-8ADF-414A064C5D74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BAFD9-770E-4D56-9588-AC7A77473A8E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404A-6101-4471-BDDC-65EA6B5EB218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F7B52-A8A7-42F9-B32C-CFB9FA6F8784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3CAB-E491-4316-B6A7-71CF4B1528AE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780B-03BE-4A47-93AF-B620875952E3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9A98A-5574-4EAE-8C3B-12AAC2CD64BC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6A3D-E242-4FAC-BA19-429EFAF47FFD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E0403-D32B-44C1-A3D2-28A089263F75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B75F-ECBD-4628-A07B-CB2A55B3C63B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DBB1C-970B-466D-A087-8A82E27DB815}" type="datetime1">
              <a:rPr lang="ru-RU" smtClean="0"/>
              <a:pPr/>
              <a:t>29.10.2021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Анализ Несчастных случаев, произошедших на территории Иркутской области за 3 квартала 2020 года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5"/>
          <p:cNvGrpSpPr/>
          <p:nvPr/>
        </p:nvGrpSpPr>
        <p:grpSpPr>
          <a:xfrm>
            <a:off x="0" y="0"/>
            <a:ext cx="9501222" cy="500042"/>
            <a:chOff x="0" y="0"/>
            <a:chExt cx="9501222" cy="500042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Нашивка 8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0" name="Нашивка 9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3" name="Нашивка 12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4" name="Нашивка 13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5" name="Нашивка 14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8" name="Нашивка 17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19" name="Нашивка 18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20" name="Нашивка 19"/>
            <p:cNvSpPr/>
            <p:nvPr/>
          </p:nvSpPr>
          <p:spPr>
            <a:xfrm>
              <a:off x="8786842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22" name="Заголовок 1"/>
          <p:cNvSpPr txBox="1">
            <a:spLocks/>
          </p:cNvSpPr>
          <p:nvPr/>
        </p:nvSpPr>
        <p:spPr>
          <a:xfrm>
            <a:off x="251520" y="2276872"/>
            <a:ext cx="8892480" cy="1728192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 использовании средств субвенции на исполнение отдельных областных государственных полномочий 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сфере труда за 9 месяцев 2021 года</a:t>
            </a:r>
          </a:p>
          <a:p>
            <a:pPr algn="ctr"/>
            <a:endParaRPr lang="ru-RU" sz="3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355977" y="5661248"/>
            <a:ext cx="460851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 descr="http://www.irkobl.ru/irk/symbol/irkob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1" y="188640"/>
            <a:ext cx="87053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1547664" y="404664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Министерство труда и занятости Иркутской области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2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3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4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5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6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7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8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9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0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1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2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3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4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5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6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7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8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9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0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1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2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3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4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5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6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7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8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9" name="Прямоугольник 17"/>
          <p:cNvSpPr>
            <a:spLocks noChangeArrowheads="1"/>
          </p:cNvSpPr>
          <p:nvPr/>
        </p:nvSpPr>
        <p:spPr bwMode="auto">
          <a:xfrm>
            <a:off x="323528" y="332657"/>
            <a:ext cx="8964488" cy="727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033" tIns="55516" rIns="111033" bIns="55516">
            <a:spAutoFit/>
          </a:bodyPr>
          <a:lstStyle/>
          <a:p>
            <a:pPr algn="ctr" defTabSz="911225" eaLnBrk="0" hangingPunct="0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ОСВОЕНИЕ СРЕДСТВ СУБВЕНЦИИ ЗА 9 МЕСЯЦЕВ 2021 ГОДА</a:t>
            </a:r>
          </a:p>
          <a:p>
            <a:pPr algn="ctr" defTabSz="911225" eaLnBrk="0" hangingPunct="0">
              <a:defRPr/>
            </a:pPr>
            <a:endParaRPr lang="ru-RU" sz="20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1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2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3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4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5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6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7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8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9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0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1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2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3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4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5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6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7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8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9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0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1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2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5" name="Заголовок 1"/>
          <p:cNvSpPr txBox="1">
            <a:spLocks/>
          </p:cNvSpPr>
          <p:nvPr/>
        </p:nvSpPr>
        <p:spPr bwMode="auto">
          <a:xfrm>
            <a:off x="574676" y="2616202"/>
            <a:ext cx="8366125" cy="964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2050" name="AutoShape 2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55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52" name="AutoShape 4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55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428596" y="1000108"/>
            <a:ext cx="828092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Заголовок 1"/>
          <p:cNvSpPr>
            <a:spLocks/>
          </p:cNvSpPr>
          <p:nvPr/>
        </p:nvSpPr>
        <p:spPr bwMode="auto">
          <a:xfrm>
            <a:off x="502470" y="5857892"/>
            <a:ext cx="8212934" cy="86124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Освоено муниципальными образованиями за 9 месяцев 2021 года – 30 524,96 тыс. руб.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grpSp>
        <p:nvGrpSpPr>
          <p:cNvPr id="78" name="Группа 25"/>
          <p:cNvGrpSpPr/>
          <p:nvPr/>
        </p:nvGrpSpPr>
        <p:grpSpPr>
          <a:xfrm>
            <a:off x="0" y="0"/>
            <a:ext cx="9501222" cy="500042"/>
            <a:chOff x="0" y="0"/>
            <a:chExt cx="9501222" cy="500042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0" name="Нашивка 79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1" name="Нашивка 80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2" name="Нашивка 81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3" name="Нашивка 82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4" name="Нашивка 83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5" name="Нашивка 84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6" name="Нашивка 85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7" name="Нашивка 86"/>
            <p:cNvSpPr/>
            <p:nvPr/>
          </p:nvSpPr>
          <p:spPr>
            <a:xfrm>
              <a:off x="8786842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77" name="Диаграмма 76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78874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2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3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4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5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6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7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8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9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0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1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2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3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4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5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6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7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8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9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0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1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2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3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4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5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6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7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8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9" name="Прямоугольник 17"/>
          <p:cNvSpPr>
            <a:spLocks noChangeArrowheads="1"/>
          </p:cNvSpPr>
          <p:nvPr/>
        </p:nvSpPr>
        <p:spPr bwMode="auto">
          <a:xfrm>
            <a:off x="323528" y="404666"/>
            <a:ext cx="8964488" cy="419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033" tIns="55516" rIns="111033" bIns="55516">
            <a:spAutoFit/>
          </a:bodyPr>
          <a:lstStyle/>
          <a:p>
            <a:pPr algn="ctr" defTabSz="911225" eaLnBrk="0" hangingPunct="0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Освоение средств субвенции муниципальными образованиями в 2021 году</a:t>
            </a:r>
          </a:p>
        </p:txBody>
      </p:sp>
      <p:sp>
        <p:nvSpPr>
          <p:cNvPr id="140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1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2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3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4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5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6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7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8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9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0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1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2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3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4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5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6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7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8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9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0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1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2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5" name="Заголовок 1"/>
          <p:cNvSpPr txBox="1">
            <a:spLocks/>
          </p:cNvSpPr>
          <p:nvPr/>
        </p:nvSpPr>
        <p:spPr bwMode="auto">
          <a:xfrm>
            <a:off x="574676" y="2616202"/>
            <a:ext cx="8366125" cy="964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2050" name="AutoShape 2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55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52" name="AutoShape 4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55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500034" y="1142984"/>
            <a:ext cx="828092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25"/>
          <p:cNvGrpSpPr/>
          <p:nvPr/>
        </p:nvGrpSpPr>
        <p:grpSpPr>
          <a:xfrm>
            <a:off x="0" y="0"/>
            <a:ext cx="9501222" cy="500042"/>
            <a:chOff x="0" y="0"/>
            <a:chExt cx="9501222" cy="500042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0" name="Нашивка 79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1" name="Нашивка 80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2" name="Нашивка 81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3" name="Нашивка 82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4" name="Нашивка 83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5" name="Нашивка 84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6" name="Нашивка 85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7" name="Нашивка 86"/>
            <p:cNvSpPr/>
            <p:nvPr/>
          </p:nvSpPr>
          <p:spPr>
            <a:xfrm>
              <a:off x="8786842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89" name="Диаграмма 88"/>
          <p:cNvGraphicFramePr/>
          <p:nvPr/>
        </p:nvGraphicFramePr>
        <p:xfrm>
          <a:off x="142844" y="1357298"/>
          <a:ext cx="8572560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78874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2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3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4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5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6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7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8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19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0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1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2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3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4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5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6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7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8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29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0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1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2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3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4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5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6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7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8" name="Заголовок 1"/>
          <p:cNvSpPr txBox="1">
            <a:spLocks/>
          </p:cNvSpPr>
          <p:nvPr/>
        </p:nvSpPr>
        <p:spPr bwMode="auto">
          <a:xfrm>
            <a:off x="46672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39" name="Прямоугольник 17"/>
          <p:cNvSpPr>
            <a:spLocks noChangeArrowheads="1"/>
          </p:cNvSpPr>
          <p:nvPr/>
        </p:nvSpPr>
        <p:spPr bwMode="auto">
          <a:xfrm>
            <a:off x="35496" y="285728"/>
            <a:ext cx="9108504" cy="727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033" tIns="55516" rIns="111033" bIns="55516">
            <a:spAutoFit/>
          </a:bodyPr>
          <a:lstStyle/>
          <a:p>
            <a:pPr algn="ctr" defTabSz="911225" eaLnBrk="0" hangingPunct="0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РАСПРЕДЕЛЕНИЕ МУНИЦИПАЛЬНЫХ ОБРАЗОВАНИЙ ПО УРОВНЮ ОСВОЕНИЯ СУБВЕНЦИЙ ЗА 9 МЕСЯЦЕВ 2021 ГОДА</a:t>
            </a:r>
          </a:p>
        </p:txBody>
      </p:sp>
      <p:sp>
        <p:nvSpPr>
          <p:cNvPr id="140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1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2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3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4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5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6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7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8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49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0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1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2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3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4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5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6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7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8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59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0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1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2" name="Заголовок 1"/>
          <p:cNvSpPr txBox="1">
            <a:spLocks/>
          </p:cNvSpPr>
          <p:nvPr/>
        </p:nvSpPr>
        <p:spPr bwMode="auto">
          <a:xfrm>
            <a:off x="574676" y="2616202"/>
            <a:ext cx="8474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165" name="Заголовок 1"/>
          <p:cNvSpPr txBox="1">
            <a:spLocks/>
          </p:cNvSpPr>
          <p:nvPr/>
        </p:nvSpPr>
        <p:spPr bwMode="auto">
          <a:xfrm>
            <a:off x="574676" y="2616202"/>
            <a:ext cx="8366125" cy="964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278" tIns="46639" rIns="93278" bIns="46639"/>
          <a:lstStyle/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rgbClr val="C7E0FB">
                  <a:lumMod val="25000"/>
                </a:srgbClr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  <a:p>
            <a:pPr algn="ctr" defTabSz="913355">
              <a:defRPr/>
            </a:pPr>
            <a:endParaRPr lang="ru-RU" sz="1000" kern="0" dirty="0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2050" name="AutoShape 2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55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052" name="AutoShape 4" descr="https://upload.wikimedia.org/wikipedia/commons/thumb/e/e4/Flag-map_of_Irkutsk_Oblast.svg/1188px-Flag-map_of_Irkutsk_Oblast.svg.png"/>
          <p:cNvSpPr>
            <a:spLocks noChangeAspect="1" noChangeArrowheads="1"/>
          </p:cNvSpPr>
          <p:nvPr/>
        </p:nvSpPr>
        <p:spPr bwMode="auto">
          <a:xfrm>
            <a:off x="155575" y="-4313238"/>
            <a:ext cx="8915400" cy="8991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500034" y="1071546"/>
            <a:ext cx="8280920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Прямоугольник 75"/>
          <p:cNvSpPr/>
          <p:nvPr/>
        </p:nvSpPr>
        <p:spPr>
          <a:xfrm>
            <a:off x="214282" y="1214424"/>
            <a:ext cx="89297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 Narrow" pitchFamily="34" charset="0"/>
              </a:rPr>
              <a:t>МУНИЦИПАЛЬНЫЕ  ОБРАЗОВАНИЯ  СО 100 % ОСВОЕНИЕМ  </a:t>
            </a:r>
          </a:p>
          <a:p>
            <a:pPr algn="ctr"/>
            <a:endParaRPr lang="ru-RU" sz="1400" b="1" dirty="0" smtClean="0">
              <a:solidFill>
                <a:schemeClr val="tx2"/>
              </a:solidFill>
              <a:latin typeface="Arial Narrow" pitchFamily="34" charset="0"/>
            </a:endParaRPr>
          </a:p>
          <a:p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город Зима                                 Киренский район                        Аларский район                     Тайшетский район   </a:t>
            </a:r>
          </a:p>
          <a:p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город Иркутск                            Куйтунский район                       Боханский район                   Тулунский район</a:t>
            </a:r>
          </a:p>
          <a:p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город Саянск                             Ольхонский район                      Катангский район                  Черемховский район</a:t>
            </a:r>
          </a:p>
          <a:p>
            <a:endParaRPr lang="ru-RU" sz="1400" b="1" dirty="0" smtClean="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77" name="Прямоугольник 90"/>
          <p:cNvSpPr>
            <a:spLocks noChangeArrowheads="1"/>
          </p:cNvSpPr>
          <p:nvPr/>
        </p:nvSpPr>
        <p:spPr bwMode="auto">
          <a:xfrm>
            <a:off x="214282" y="2786058"/>
            <a:ext cx="428628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 Narrow" pitchFamily="34" charset="0"/>
              </a:rPr>
              <a:t>МУНИЦИПАЛЬНЫЕ ОБРАЗОВАНИЯ С ОСВОЕНИЕМ  БОЛЕЕ 90 %</a:t>
            </a:r>
          </a:p>
          <a:p>
            <a:endParaRPr lang="ru-RU" sz="1400" b="1" dirty="0" smtClean="0">
              <a:solidFill>
                <a:schemeClr val="tx2"/>
              </a:solidFill>
              <a:latin typeface="Arial Narrow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Ангарский городской округ           Нукутский район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Нижнеудинский район                    Балаганский район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город Черемхово                          Осинский район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Казачинско-Ленский район         Нижнеилимский район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Усть-Илимский район                город Усолье-Сибирское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Заларинский район                      Кучугский район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Баяндаевский район              Эхирит-Булагатский район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Мамско-Чуйский                            Иркутский район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Слюдянский район                        Зиминский район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Усольский район                            город Усть-Илимск</a:t>
            </a:r>
          </a:p>
          <a:p>
            <a:endParaRPr lang="ru-RU" sz="1400" b="1" dirty="0" smtClean="0">
              <a:solidFill>
                <a:schemeClr val="tx2"/>
              </a:solidFill>
              <a:latin typeface="Arial Narrow" pitchFamily="34" charset="0"/>
            </a:endParaRPr>
          </a:p>
          <a:p>
            <a:endParaRPr lang="ru-RU" sz="1400" b="1" dirty="0" smtClean="0">
              <a:solidFill>
                <a:srgbClr val="C00000"/>
              </a:solidFill>
              <a:latin typeface="Arial Narrow" pitchFamily="34" charset="0"/>
            </a:endParaRPr>
          </a:p>
        </p:txBody>
      </p:sp>
      <p:grpSp>
        <p:nvGrpSpPr>
          <p:cNvPr id="2" name="Группа 25"/>
          <p:cNvGrpSpPr/>
          <p:nvPr/>
        </p:nvGrpSpPr>
        <p:grpSpPr>
          <a:xfrm>
            <a:off x="0" y="0"/>
            <a:ext cx="9501222" cy="500042"/>
            <a:chOff x="0" y="0"/>
            <a:chExt cx="9501222" cy="500042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0" y="0"/>
              <a:ext cx="9144000" cy="285728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0">
                  <a:schemeClr val="tx2">
                    <a:lumMod val="40000"/>
                    <a:lumOff val="60000"/>
                  </a:schemeClr>
                </a:gs>
                <a:gs pos="67000">
                  <a:schemeClr val="tx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0" name="Нашивка 79"/>
            <p:cNvSpPr/>
            <p:nvPr/>
          </p:nvSpPr>
          <p:spPr>
            <a:xfrm>
              <a:off x="764383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1" name="Нашивка 80"/>
            <p:cNvSpPr/>
            <p:nvPr/>
          </p:nvSpPr>
          <p:spPr>
            <a:xfrm>
              <a:off x="785814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2" name="Нашивка 81"/>
            <p:cNvSpPr/>
            <p:nvPr/>
          </p:nvSpPr>
          <p:spPr>
            <a:xfrm>
              <a:off x="728664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3" name="Нашивка 82"/>
            <p:cNvSpPr/>
            <p:nvPr/>
          </p:nvSpPr>
          <p:spPr>
            <a:xfrm>
              <a:off x="821533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4" name="Нашивка 83"/>
            <p:cNvSpPr/>
            <p:nvPr/>
          </p:nvSpPr>
          <p:spPr>
            <a:xfrm>
              <a:off x="8001024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5" name="Нашивка 84"/>
            <p:cNvSpPr/>
            <p:nvPr/>
          </p:nvSpPr>
          <p:spPr>
            <a:xfrm>
              <a:off x="7500958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6" name="Нашивка 85"/>
            <p:cNvSpPr/>
            <p:nvPr/>
          </p:nvSpPr>
          <p:spPr>
            <a:xfrm>
              <a:off x="6715140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  <p:sp>
          <p:nvSpPr>
            <p:cNvPr id="87" name="Нашивка 86"/>
            <p:cNvSpPr/>
            <p:nvPr/>
          </p:nvSpPr>
          <p:spPr>
            <a:xfrm>
              <a:off x="8786842" y="0"/>
              <a:ext cx="714380" cy="500042"/>
            </a:xfrm>
            <a:prstGeom prst="chevron">
              <a:avLst>
                <a:gd name="adj" fmla="val 40857"/>
              </a:avLst>
            </a:prstGeom>
            <a:gradFill flip="none" rotWithShape="1">
              <a:gsLst>
                <a:gs pos="0">
                  <a:schemeClr val="bg1">
                    <a:lumMod val="85000"/>
                    <a:alpha val="0"/>
                  </a:schemeClr>
                </a:gs>
                <a:gs pos="59000">
                  <a:schemeClr val="bg1">
                    <a:lumMod val="50000"/>
                    <a:alpha val="0"/>
                  </a:schemeClr>
                </a:gs>
                <a:gs pos="100000">
                  <a:schemeClr val="bg1">
                    <a:alpha val="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tx1"/>
                </a:solidFill>
              </a:endParaRPr>
            </a:p>
          </p:txBody>
        </p:sp>
      </p:grpSp>
      <p:sp>
        <p:nvSpPr>
          <p:cNvPr id="78" name="Прямоугольник 90"/>
          <p:cNvSpPr>
            <a:spLocks noChangeArrowheads="1"/>
          </p:cNvSpPr>
          <p:nvPr/>
        </p:nvSpPr>
        <p:spPr bwMode="auto">
          <a:xfrm>
            <a:off x="4786314" y="2786058"/>
            <a:ext cx="407196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 Narrow" pitchFamily="34" charset="0"/>
              </a:rPr>
              <a:t>МУНИЦИПАЛЬНЫЕ ОБРАЗОВАНИЯ С ОСВОЕНИЕМ  МЕНЕЕ 90 %</a:t>
            </a:r>
          </a:p>
          <a:p>
            <a:endParaRPr lang="ru-RU" sz="1400" b="1" dirty="0" smtClean="0">
              <a:solidFill>
                <a:schemeClr val="tx2"/>
              </a:solidFill>
              <a:latin typeface="Arial Narrow" pitchFamily="34" charset="0"/>
            </a:endParaRPr>
          </a:p>
          <a:p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город Свирск                         Жигаловский район</a:t>
            </a:r>
          </a:p>
          <a:p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город Бодайбо и район        Шелеховский район</a:t>
            </a:r>
          </a:p>
          <a:p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город Тулун                            Усть-Удинский район</a:t>
            </a:r>
          </a:p>
          <a:p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Чунский район                       Братский район</a:t>
            </a:r>
          </a:p>
          <a:p>
            <a:r>
              <a:rPr lang="ru-RU" sz="1400" b="1" dirty="0" smtClean="0">
                <a:solidFill>
                  <a:schemeClr val="tx2"/>
                </a:solidFill>
                <a:latin typeface="Arial Narrow" pitchFamily="34" charset="0"/>
              </a:rPr>
              <a:t>город Братск                          Усть-Кутский район</a:t>
            </a:r>
          </a:p>
          <a:p>
            <a:endParaRPr lang="ru-RU" sz="1400" b="1" dirty="0" smtClean="0">
              <a:solidFill>
                <a:schemeClr val="tx2"/>
              </a:solidFill>
              <a:latin typeface="Arial Narrow" pitchFamily="34" charset="0"/>
            </a:endParaRPr>
          </a:p>
          <a:p>
            <a:endParaRPr lang="ru-RU" sz="1400" b="1" dirty="0" smtClean="0">
              <a:solidFill>
                <a:srgbClr val="C0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874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5549</TotalTime>
  <Words>181</Words>
  <Application>Microsoft Office PowerPoint</Application>
  <PresentationFormat>Экран (4:3)</PresentationFormat>
  <Paragraphs>350</Paragraphs>
  <Slides>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 Александровна Нестеренко</dc:creator>
  <cp:lastModifiedBy>m.pechkurova</cp:lastModifiedBy>
  <cp:revision>539</cp:revision>
  <dcterms:created xsi:type="dcterms:W3CDTF">2019-04-19T08:55:20Z</dcterms:created>
  <dcterms:modified xsi:type="dcterms:W3CDTF">2021-10-29T06:55:58Z</dcterms:modified>
</cp:coreProperties>
</file>